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aleway Black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joo/0VIbnAdQkqi5q4YYtJ/tvu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Black-bold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RalewayBlack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6" name="Google Shape;53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1154510" y="-125809"/>
            <a:ext cx="226298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2366169" y="1085851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1" name="Google Shape;41;p27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8" name="Google Shape;48;p28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9" name="Google Shape;49;p28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50" name="Google Shape;50;p28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9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10" Type="http://schemas.openxmlformats.org/officeDocument/2006/relationships/image" Target="../media/image22.png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0" Type="http://schemas.openxmlformats.org/officeDocument/2006/relationships/image" Target="../media/image1.png"/><Relationship Id="rId9" Type="http://schemas.openxmlformats.org/officeDocument/2006/relationships/image" Target="../media/image21.jp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6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5" Type="http://schemas.openxmlformats.org/officeDocument/2006/relationships/image" Target="../media/image32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9838" y="68771"/>
            <a:ext cx="4361563" cy="57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7831" y="2217300"/>
            <a:ext cx="2045244" cy="2683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"/>
          <p:cNvGrpSpPr/>
          <p:nvPr/>
        </p:nvGrpSpPr>
        <p:grpSpPr>
          <a:xfrm>
            <a:off x="3161738" y="68780"/>
            <a:ext cx="6972261" cy="5501930"/>
            <a:chOff x="0" y="0"/>
            <a:chExt cx="2049339" cy="2782125"/>
          </a:xfrm>
        </p:grpSpPr>
        <p:sp>
          <p:nvSpPr>
            <p:cNvPr id="132" name="Google Shape;132;p1"/>
            <p:cNvSpPr/>
            <p:nvPr/>
          </p:nvSpPr>
          <p:spPr>
            <a:xfrm>
              <a:off x="0" y="0"/>
              <a:ext cx="2049339" cy="2782102"/>
            </a:xfrm>
            <a:custGeom>
              <a:rect b="b" l="l" r="r" t="t"/>
              <a:pathLst>
                <a:path extrusionOk="0" h="2782102" w="2049339">
                  <a:moveTo>
                    <a:pt x="0" y="0"/>
                  </a:moveTo>
                  <a:lnTo>
                    <a:pt x="2049339" y="0"/>
                  </a:lnTo>
                  <a:lnTo>
                    <a:pt x="2049339" y="2782102"/>
                  </a:lnTo>
                  <a:lnTo>
                    <a:pt x="0" y="2782102"/>
                  </a:lnTo>
                  <a:close/>
                </a:path>
              </a:pathLst>
            </a:custGeom>
            <a:gradFill>
              <a:gsLst>
                <a:gs pos="0">
                  <a:srgbClr val="0F7BC1"/>
                </a:gs>
                <a:gs pos="50000">
                  <a:srgbClr val="0F7BC1"/>
                </a:gs>
                <a:gs pos="100000">
                  <a:srgbClr val="0F7BC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 txBox="1"/>
            <p:nvPr/>
          </p:nvSpPr>
          <p:spPr>
            <a:xfrm>
              <a:off x="0" y="9525"/>
              <a:ext cx="2049300" cy="27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6542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"/>
          <p:cNvGrpSpPr/>
          <p:nvPr/>
        </p:nvGrpSpPr>
        <p:grpSpPr>
          <a:xfrm>
            <a:off x="2547712" y="2813321"/>
            <a:ext cx="4048825" cy="481542"/>
            <a:chOff x="0" y="0"/>
            <a:chExt cx="2132700" cy="253650"/>
          </a:xfrm>
        </p:grpSpPr>
        <p:sp>
          <p:nvSpPr>
            <p:cNvPr id="135" name="Google Shape;135;p1"/>
            <p:cNvSpPr/>
            <p:nvPr/>
          </p:nvSpPr>
          <p:spPr>
            <a:xfrm>
              <a:off x="0" y="0"/>
              <a:ext cx="2132583" cy="253622"/>
            </a:xfrm>
            <a:custGeom>
              <a:rect b="b" l="l" r="r" t="t"/>
              <a:pathLst>
                <a:path extrusionOk="0" h="253622" w="2132583">
                  <a:moveTo>
                    <a:pt x="95613" y="0"/>
                  </a:moveTo>
                  <a:lnTo>
                    <a:pt x="2036970" y="0"/>
                  </a:lnTo>
                  <a:cubicBezTo>
                    <a:pt x="2089776" y="0"/>
                    <a:pt x="2132583" y="42807"/>
                    <a:pt x="2132583" y="95613"/>
                  </a:cubicBezTo>
                  <a:lnTo>
                    <a:pt x="2132583" y="158009"/>
                  </a:lnTo>
                  <a:cubicBezTo>
                    <a:pt x="2132583" y="210815"/>
                    <a:pt x="2089776" y="253622"/>
                    <a:pt x="2036970" y="253622"/>
                  </a:cubicBezTo>
                  <a:lnTo>
                    <a:pt x="95613" y="253622"/>
                  </a:lnTo>
                  <a:cubicBezTo>
                    <a:pt x="42807" y="253622"/>
                    <a:pt x="0" y="210815"/>
                    <a:pt x="0" y="158009"/>
                  </a:cubicBezTo>
                  <a:lnTo>
                    <a:pt x="0" y="95613"/>
                  </a:lnTo>
                  <a:cubicBezTo>
                    <a:pt x="0" y="42807"/>
                    <a:pt x="42807" y="0"/>
                    <a:pt x="95613" y="0"/>
                  </a:cubicBez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 txBox="1"/>
            <p:nvPr/>
          </p:nvSpPr>
          <p:spPr>
            <a:xfrm>
              <a:off x="0" y="19050"/>
              <a:ext cx="21327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"/>
          <p:cNvGrpSpPr/>
          <p:nvPr/>
        </p:nvGrpSpPr>
        <p:grpSpPr>
          <a:xfrm>
            <a:off x="-266052" y="4787070"/>
            <a:ext cx="4673887" cy="575515"/>
            <a:chOff x="0" y="0"/>
            <a:chExt cx="2461949" cy="303150"/>
          </a:xfrm>
        </p:grpSpPr>
        <p:sp>
          <p:nvSpPr>
            <p:cNvPr id="138" name="Google Shape;138;p1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0" name="Google Shape;140;p1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1" name="Google Shape;141;p1"/>
          <p:cNvGrpSpPr/>
          <p:nvPr/>
        </p:nvGrpSpPr>
        <p:grpSpPr>
          <a:xfrm>
            <a:off x="446299" y="283386"/>
            <a:ext cx="1468227" cy="328312"/>
            <a:chOff x="1962848" y="600547"/>
            <a:chExt cx="2936454" cy="656623"/>
          </a:xfrm>
        </p:grpSpPr>
        <p:sp>
          <p:nvSpPr>
            <p:cNvPr id="142" name="Google Shape;142;p1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2592700" y="1530800"/>
            <a:ext cx="4816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4000" u="none" cap="none" strike="noStrik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  <a:t>Machine Learning</a:t>
            </a:r>
            <a:br>
              <a:rPr b="1" i="0" lang="id" sz="4000" u="none" cap="none" strike="noStrik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r>
              <a:rPr b="1" i="0" lang="id" sz="4000" u="none" cap="none" strike="noStrik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  <a:t>Spesialization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2769996" y="2958556"/>
            <a:ext cx="3094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id" sz="1300" u="none" cap="none" strike="noStrike">
                <a:solidFill>
                  <a:srgbClr val="173057"/>
                </a:solidFill>
                <a:latin typeface="Raleway"/>
                <a:ea typeface="Raleway"/>
                <a:cs typeface="Raleway"/>
                <a:sym typeface="Raleway"/>
              </a:rPr>
              <a:t>Workshop KCVanguard</a:t>
            </a:r>
            <a:endParaRPr b="1" i="0" sz="1300" u="none" cap="none" strike="noStrike">
              <a:solidFill>
                <a:srgbClr val="17305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5779742" y="442350"/>
            <a:ext cx="2849850" cy="169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 txBox="1"/>
          <p:nvPr/>
        </p:nvSpPr>
        <p:spPr>
          <a:xfrm>
            <a:off x="6537158" y="4475700"/>
            <a:ext cx="2092490" cy="180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7356396" y="4306500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675" y="2040900"/>
            <a:ext cx="5385552" cy="2662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10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331" name="Google Shape;331;p10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0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0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334" name="Google Shape;334;p10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0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10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342" name="Google Shape;342;p10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10"/>
          <p:cNvSpPr txBox="1"/>
          <p:nvPr/>
        </p:nvSpPr>
        <p:spPr>
          <a:xfrm>
            <a:off x="1134675" y="762450"/>
            <a:ext cx="51282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Unsupervised Learning : Clustering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"/>
          <p:cNvSpPr txBox="1"/>
          <p:nvPr/>
        </p:nvSpPr>
        <p:spPr>
          <a:xfrm>
            <a:off x="1071850" y="1539750"/>
            <a:ext cx="6296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Clustering adalah metode analisis data yang digunakan untuk mengelompokkan objek-objek data ke dalam grup-grup atau cluster berdasarkan 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kemiripan atau kesamaan fitur.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8013" y="2351075"/>
            <a:ext cx="4120844" cy="2421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11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353" name="Google Shape;353;p11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1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11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356" name="Google Shape;356;p11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1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11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1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1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11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11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364" name="Google Shape;364;p11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11"/>
          <p:cNvSpPr txBox="1"/>
          <p:nvPr/>
        </p:nvSpPr>
        <p:spPr>
          <a:xfrm>
            <a:off x="1134675" y="762450"/>
            <a:ext cx="512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DBSCAN Clustering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1"/>
          <p:cNvSpPr txBox="1"/>
          <p:nvPr/>
        </p:nvSpPr>
        <p:spPr>
          <a:xfrm>
            <a:off x="1071850" y="1218275"/>
            <a:ext cx="6296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DBSCAN (density-based spatial clustering of applications with noise) adalah algoritma clustering yang mengelompokkan data berdasarkan kepadatan titik-titik di ruang fitur tanpa memerlukan jumlah cluster yang ditentukan sebelumnya.  Algoritma ini menggunakan dua parameter utama: 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Epsilon (ε) dan MinPts</a:t>
            </a: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Epsilon adalah jarak maksimum yang digunakan untuk menentukan bahwa dua titik dianggap saling berdekatan dan berada dalam satu cluster.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12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4" name="Google Shape;3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6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12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376" name="Google Shape;376;p12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2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12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2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2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12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2"/>
          <p:cNvSpPr txBox="1"/>
          <p:nvPr/>
        </p:nvSpPr>
        <p:spPr>
          <a:xfrm>
            <a:off x="2863788" y="1898825"/>
            <a:ext cx="4556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33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Supervised Learning</a:t>
            </a:r>
            <a:b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12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384" name="Google Shape;384;p12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12"/>
          <p:cNvSpPr txBox="1"/>
          <p:nvPr/>
        </p:nvSpPr>
        <p:spPr>
          <a:xfrm>
            <a:off x="2863788" y="2459022"/>
            <a:ext cx="4191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Classification Model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200" y="2283150"/>
            <a:ext cx="5539800" cy="2530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13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394" name="Google Shape;394;p13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3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13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397" name="Google Shape;397;p13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3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13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3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3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13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13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405" name="Google Shape;405;p13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13"/>
          <p:cNvSpPr txBox="1"/>
          <p:nvPr/>
        </p:nvSpPr>
        <p:spPr>
          <a:xfrm>
            <a:off x="1134675" y="762450"/>
            <a:ext cx="51282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Supervised Learning : Classification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3"/>
          <p:cNvSpPr txBox="1"/>
          <p:nvPr/>
        </p:nvSpPr>
        <p:spPr>
          <a:xfrm>
            <a:off x="1071850" y="1539750"/>
            <a:ext cx="6296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Klasifikasi adalah salah satu metode dalam machine learning yang berfungsi untuk 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mengelompokkan data ke dalam kategori atau kelas</a:t>
            </a: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tertentu berdasarkan karakteristik atau fitur dari data tersebut.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14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5" name="Google Shape;4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6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14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417" name="Google Shape;417;p14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4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14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4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4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2" name="Google Shape;422;p14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4"/>
          <p:cNvSpPr txBox="1"/>
          <p:nvPr/>
        </p:nvSpPr>
        <p:spPr>
          <a:xfrm>
            <a:off x="2863788" y="1898825"/>
            <a:ext cx="4556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33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Supervised Learning</a:t>
            </a:r>
            <a:b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14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425" name="Google Shape;425;p14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14"/>
          <p:cNvSpPr txBox="1"/>
          <p:nvPr/>
        </p:nvSpPr>
        <p:spPr>
          <a:xfrm>
            <a:off x="2863788" y="2459022"/>
            <a:ext cx="4191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Regression Model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900" y="2326725"/>
            <a:ext cx="5128200" cy="231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15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435" name="Google Shape;435;p15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5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5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438" name="Google Shape;438;p15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5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15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5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5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15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15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446" name="Google Shape;446;p15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15"/>
          <p:cNvSpPr txBox="1"/>
          <p:nvPr/>
        </p:nvSpPr>
        <p:spPr>
          <a:xfrm>
            <a:off x="1134675" y="762450"/>
            <a:ext cx="51282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Supervised Learning : Regression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1071850" y="1539750"/>
            <a:ext cx="64341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Regresi adalah salah satu teknik dalam machine learning yang memiliki kesamaan dengan klasifikasi. Namun, perbedaan utama antara keduanya terletak pada hasil prediksinya.  Regresi model akan 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memprediksi sebuah nilai numerik yang bersifat kontinu</a:t>
            </a: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16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6" name="Google Shape;4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6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16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458" name="Google Shape;458;p16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6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16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6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6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3" name="Google Shape;463;p16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6"/>
          <p:cNvSpPr txBox="1"/>
          <p:nvPr/>
        </p:nvSpPr>
        <p:spPr>
          <a:xfrm>
            <a:off x="2863788" y="1898825"/>
            <a:ext cx="455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33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Logistic Regression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" name="Google Shape;465;p16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466" name="Google Shape;466;p16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9" name="Google Shape;469;p16"/>
          <p:cNvSpPr txBox="1"/>
          <p:nvPr/>
        </p:nvSpPr>
        <p:spPr>
          <a:xfrm>
            <a:off x="2863788" y="2459022"/>
            <a:ext cx="419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461" y="2182550"/>
            <a:ext cx="3670533" cy="245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7"/>
          <p:cNvPicPr preferRelativeResize="0"/>
          <p:nvPr/>
        </p:nvPicPr>
        <p:blipFill rotWithShape="1">
          <a:blip r:embed="rId4">
            <a:alphaModFix/>
          </a:blip>
          <a:srcRect b="6733" l="0" r="0" t="0"/>
          <a:stretch/>
        </p:blipFill>
        <p:spPr>
          <a:xfrm>
            <a:off x="4137100" y="2137675"/>
            <a:ext cx="4255301" cy="222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17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477" name="Google Shape;477;p17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7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17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480" name="Google Shape;480;p17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7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p17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7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7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7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17"/>
          <p:cNvPicPr preferRelativeResize="0"/>
          <p:nvPr/>
        </p:nvPicPr>
        <p:blipFill rotWithShape="1">
          <a:blip r:embed="rId7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17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488" name="Google Shape;488;p17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17"/>
          <p:cNvSpPr txBox="1"/>
          <p:nvPr/>
        </p:nvSpPr>
        <p:spPr>
          <a:xfrm>
            <a:off x="1179525" y="852175"/>
            <a:ext cx="512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Logistic Regression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7"/>
          <p:cNvSpPr txBox="1"/>
          <p:nvPr/>
        </p:nvSpPr>
        <p:spPr>
          <a:xfrm>
            <a:off x="1131675" y="1286750"/>
            <a:ext cx="6296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Logistic Regression termasuk model classification, meskipun namanya mengandung kata "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regression</a:t>
            </a: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". Model ini digunakan untuk memprediksi kategori atau kelas dari suatu data, bukan nilai kontinu seperti pada regresi linear.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7" name="Google Shape;497;p18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8" name="Google Shape;4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6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18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500" name="Google Shape;500;p18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8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18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8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8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5" name="Google Shape;505;p18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8"/>
          <p:cNvSpPr txBox="1"/>
          <p:nvPr/>
        </p:nvSpPr>
        <p:spPr>
          <a:xfrm>
            <a:off x="2863788" y="1898825"/>
            <a:ext cx="455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33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Neural Networks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" name="Google Shape;507;p18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508" name="Google Shape;508;p18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18"/>
          <p:cNvSpPr txBox="1"/>
          <p:nvPr/>
        </p:nvSpPr>
        <p:spPr>
          <a:xfrm>
            <a:off x="2863788" y="2459022"/>
            <a:ext cx="419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19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517" name="Google Shape;517;p19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9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19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520" name="Google Shape;520;p19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9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19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9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9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9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19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19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528" name="Google Shape;528;p19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1" name="Google Shape;531;p19"/>
          <p:cNvSpPr txBox="1"/>
          <p:nvPr/>
        </p:nvSpPr>
        <p:spPr>
          <a:xfrm>
            <a:off x="1179525" y="852175"/>
            <a:ext cx="512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Neural Networks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9"/>
          <p:cNvSpPr txBox="1"/>
          <p:nvPr/>
        </p:nvSpPr>
        <p:spPr>
          <a:xfrm>
            <a:off x="1131675" y="1286750"/>
            <a:ext cx="6296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Neural network dapat dianggap sebagai 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perulangan dari konsep logistic regression</a:t>
            </a: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karena dasar perhitungannya menggunakan operasi yang sama tetapi dilakukan berulang kali di beberapa lapisan (layers).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3" name="Google Shape;53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8700" y="2046800"/>
            <a:ext cx="5447224" cy="27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"/>
          <p:cNvGrpSpPr/>
          <p:nvPr/>
        </p:nvGrpSpPr>
        <p:grpSpPr>
          <a:xfrm>
            <a:off x="-266052" y="4787070"/>
            <a:ext cx="4673857" cy="575279"/>
            <a:chOff x="0" y="0"/>
            <a:chExt cx="2461949" cy="303027"/>
          </a:xfrm>
        </p:grpSpPr>
        <p:sp>
          <p:nvSpPr>
            <p:cNvPr id="158" name="Google Shape;158;p2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2"/>
          <p:cNvGrpSpPr/>
          <p:nvPr/>
        </p:nvGrpSpPr>
        <p:grpSpPr>
          <a:xfrm>
            <a:off x="8706729" y="4787070"/>
            <a:ext cx="692902" cy="575279"/>
            <a:chOff x="0" y="0"/>
            <a:chExt cx="364985" cy="303027"/>
          </a:xfrm>
        </p:grpSpPr>
        <p:sp>
          <p:nvSpPr>
            <p:cNvPr id="161" name="Google Shape;161;p2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0" y="19050"/>
              <a:ext cx="364985" cy="283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779742" y="4904311"/>
            <a:ext cx="2849908" cy="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/>
          <p:nvPr/>
        </p:nvSpPr>
        <p:spPr>
          <a:xfrm flipH="1" rot="5400000">
            <a:off x="8060050" y="-12089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"/>
          <p:cNvGrpSpPr/>
          <p:nvPr/>
        </p:nvGrpSpPr>
        <p:grpSpPr>
          <a:xfrm>
            <a:off x="449799" y="294736"/>
            <a:ext cx="1468227" cy="328312"/>
            <a:chOff x="1962848" y="600547"/>
            <a:chExt cx="2936454" cy="656623"/>
          </a:xfrm>
        </p:grpSpPr>
        <p:sp>
          <p:nvSpPr>
            <p:cNvPr id="169" name="Google Shape;169;p2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" name="Google Shape;172;p2"/>
          <p:cNvPicPr preferRelativeResize="0"/>
          <p:nvPr/>
        </p:nvPicPr>
        <p:blipFill rotWithShape="1">
          <a:blip r:embed="rId9">
            <a:alphaModFix/>
          </a:blip>
          <a:srcRect b="0" l="9647" r="11852" t="10103"/>
          <a:stretch/>
        </p:blipFill>
        <p:spPr>
          <a:xfrm>
            <a:off x="1446188" y="1468675"/>
            <a:ext cx="1567387" cy="2395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73" name="Google Shape;173;p2"/>
          <p:cNvSpPr txBox="1"/>
          <p:nvPr/>
        </p:nvSpPr>
        <p:spPr>
          <a:xfrm>
            <a:off x="3163138" y="1279700"/>
            <a:ext cx="43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id" sz="3100" u="none" cap="none" strike="noStrike">
                <a:solidFill>
                  <a:srgbClr val="0F7BC1"/>
                </a:solidFill>
                <a:latin typeface="Raleway Black"/>
                <a:ea typeface="Raleway Black"/>
                <a:cs typeface="Raleway Black"/>
                <a:sym typeface="Raleway Black"/>
              </a:rPr>
              <a:t>LUCKY SANTOSO</a:t>
            </a:r>
            <a:endParaRPr b="0" i="0" sz="100" u="none" cap="none" strike="noStrike">
              <a:solidFill>
                <a:srgbClr val="0F7B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3257637" y="1849625"/>
            <a:ext cx="306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Vice Coordinator of Admin Lab KCV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3257613" y="2846863"/>
            <a:ext cx="3060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Experiences: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Finalist, PIMNAS 37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AutoNum type="arabicPeriod"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Head of Division, Schematics BST 2024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3257625" y="2134350"/>
            <a:ext cx="4046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Lucky is passionate about artificial intelligence, data science, and technology development, with a strong focus on research, innovation, and real-world applications.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3501675" y="3671488"/>
            <a:ext cx="408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@lucky_sntoso	|	Banyuwangi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57625" y="3648400"/>
            <a:ext cx="215400" cy="2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21237"/>
            <a:ext cx="9144000" cy="323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20"/>
          <p:cNvGrpSpPr/>
          <p:nvPr/>
        </p:nvGrpSpPr>
        <p:grpSpPr>
          <a:xfrm>
            <a:off x="2391232" y="1778608"/>
            <a:ext cx="4361564" cy="481489"/>
            <a:chOff x="0" y="0"/>
            <a:chExt cx="2297434" cy="253622"/>
          </a:xfrm>
        </p:grpSpPr>
        <p:sp>
          <p:nvSpPr>
            <p:cNvPr id="540" name="Google Shape;540;p20"/>
            <p:cNvSpPr/>
            <p:nvPr/>
          </p:nvSpPr>
          <p:spPr>
            <a:xfrm>
              <a:off x="0" y="0"/>
              <a:ext cx="2297434" cy="253622"/>
            </a:xfrm>
            <a:custGeom>
              <a:rect b="b" l="l" r="r" t="t"/>
              <a:pathLst>
                <a:path extrusionOk="0" h="253622" w="2297434">
                  <a:moveTo>
                    <a:pt x="88752" y="0"/>
                  </a:moveTo>
                  <a:lnTo>
                    <a:pt x="2208682" y="0"/>
                  </a:lnTo>
                  <a:cubicBezTo>
                    <a:pt x="2257698" y="0"/>
                    <a:pt x="2297434" y="39736"/>
                    <a:pt x="2297434" y="88752"/>
                  </a:cubicBezTo>
                  <a:lnTo>
                    <a:pt x="2297434" y="164870"/>
                  </a:lnTo>
                  <a:cubicBezTo>
                    <a:pt x="2297434" y="213887"/>
                    <a:pt x="2257698" y="253622"/>
                    <a:pt x="2208682" y="253622"/>
                  </a:cubicBezTo>
                  <a:lnTo>
                    <a:pt x="88752" y="253622"/>
                  </a:lnTo>
                  <a:cubicBezTo>
                    <a:pt x="39736" y="253622"/>
                    <a:pt x="0" y="213887"/>
                    <a:pt x="0" y="164870"/>
                  </a:cubicBezTo>
                  <a:lnTo>
                    <a:pt x="0" y="88752"/>
                  </a:lnTo>
                  <a:cubicBezTo>
                    <a:pt x="0" y="39736"/>
                    <a:pt x="39736" y="0"/>
                    <a:pt x="88752" y="0"/>
                  </a:cubicBez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0"/>
            <p:cNvSpPr txBox="1"/>
            <p:nvPr/>
          </p:nvSpPr>
          <p:spPr>
            <a:xfrm>
              <a:off x="0" y="19050"/>
              <a:ext cx="2297434" cy="234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20"/>
          <p:cNvSpPr txBox="1"/>
          <p:nvPr/>
        </p:nvSpPr>
        <p:spPr>
          <a:xfrm>
            <a:off x="514350" y="900256"/>
            <a:ext cx="811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id" sz="5200" u="none" cap="none" strike="noStrik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  <a:t>Thank You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0"/>
          <p:cNvSpPr txBox="1"/>
          <p:nvPr/>
        </p:nvSpPr>
        <p:spPr>
          <a:xfrm>
            <a:off x="2886358" y="1923844"/>
            <a:ext cx="337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1400" u="none" cap="none" strike="noStrike">
                <a:solidFill>
                  <a:srgbClr val="173057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0"/>
          <p:cNvSpPr/>
          <p:nvPr/>
        </p:nvSpPr>
        <p:spPr>
          <a:xfrm>
            <a:off x="-266052" y="4787070"/>
            <a:ext cx="4673857" cy="575279"/>
          </a:xfrm>
          <a:custGeom>
            <a:rect b="b" l="l" r="r" t="t"/>
            <a:pathLst>
              <a:path extrusionOk="0" h="303027" w="2461949">
                <a:moveTo>
                  <a:pt x="82822" y="0"/>
                </a:moveTo>
                <a:lnTo>
                  <a:pt x="2379128" y="0"/>
                </a:lnTo>
                <a:cubicBezTo>
                  <a:pt x="2401093" y="0"/>
                  <a:pt x="2422160" y="8726"/>
                  <a:pt x="2437692" y="24258"/>
                </a:cubicBezTo>
                <a:cubicBezTo>
                  <a:pt x="2453224" y="39790"/>
                  <a:pt x="2461949" y="60856"/>
                  <a:pt x="2461949" y="82822"/>
                </a:cubicBezTo>
                <a:lnTo>
                  <a:pt x="2461949" y="220206"/>
                </a:lnTo>
                <a:cubicBezTo>
                  <a:pt x="2461949" y="242171"/>
                  <a:pt x="2453224" y="263237"/>
                  <a:pt x="2437692" y="278769"/>
                </a:cubicBezTo>
                <a:cubicBezTo>
                  <a:pt x="2422160" y="294301"/>
                  <a:pt x="2401093" y="303027"/>
                  <a:pt x="2379128" y="303027"/>
                </a:cubicBezTo>
                <a:lnTo>
                  <a:pt x="82822" y="303027"/>
                </a:lnTo>
                <a:cubicBezTo>
                  <a:pt x="60856" y="303027"/>
                  <a:pt x="39790" y="294301"/>
                  <a:pt x="24258" y="278769"/>
                </a:cubicBezTo>
                <a:cubicBezTo>
                  <a:pt x="8726" y="263237"/>
                  <a:pt x="0" y="242171"/>
                  <a:pt x="0" y="220206"/>
                </a:cubicBezTo>
                <a:lnTo>
                  <a:pt x="0" y="82822"/>
                </a:lnTo>
                <a:cubicBezTo>
                  <a:pt x="0" y="60856"/>
                  <a:pt x="8726" y="39790"/>
                  <a:pt x="24258" y="24258"/>
                </a:cubicBezTo>
                <a:cubicBezTo>
                  <a:pt x="39790" y="8726"/>
                  <a:pt x="60856" y="0"/>
                  <a:pt x="828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0"/>
          <p:cNvSpPr txBox="1"/>
          <p:nvPr/>
        </p:nvSpPr>
        <p:spPr>
          <a:xfrm>
            <a:off x="-266052" y="4823236"/>
            <a:ext cx="4673857" cy="539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2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0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7" name="Google Shape;547;p20"/>
          <p:cNvGrpSpPr/>
          <p:nvPr/>
        </p:nvGrpSpPr>
        <p:grpSpPr>
          <a:xfrm>
            <a:off x="8706729" y="4787070"/>
            <a:ext cx="692902" cy="575279"/>
            <a:chOff x="0" y="0"/>
            <a:chExt cx="364985" cy="303027"/>
          </a:xfrm>
        </p:grpSpPr>
        <p:sp>
          <p:nvSpPr>
            <p:cNvPr id="548" name="Google Shape;548;p20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0"/>
            <p:cNvSpPr txBox="1"/>
            <p:nvPr/>
          </p:nvSpPr>
          <p:spPr>
            <a:xfrm>
              <a:off x="0" y="19050"/>
              <a:ext cx="364985" cy="283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20"/>
          <p:cNvSpPr txBox="1"/>
          <p:nvPr/>
        </p:nvSpPr>
        <p:spPr>
          <a:xfrm>
            <a:off x="5779742" y="4904311"/>
            <a:ext cx="2849908" cy="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0" y="3654181"/>
            <a:ext cx="1109164" cy="113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8022327" y="-12509"/>
            <a:ext cx="1109164" cy="1134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20"/>
          <p:cNvGrpSpPr/>
          <p:nvPr/>
        </p:nvGrpSpPr>
        <p:grpSpPr>
          <a:xfrm>
            <a:off x="446299" y="283386"/>
            <a:ext cx="1468227" cy="328312"/>
            <a:chOff x="1962848" y="600547"/>
            <a:chExt cx="2936454" cy="656623"/>
          </a:xfrm>
        </p:grpSpPr>
        <p:sp>
          <p:nvSpPr>
            <p:cNvPr id="554" name="Google Shape;554;p20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7" name="Google Shape;55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66150" y="206763"/>
            <a:ext cx="481551" cy="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3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4" name="Google Shape;1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7"/>
            <a:ext cx="2467738" cy="3237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3"/>
          <p:cNvGrpSpPr/>
          <p:nvPr/>
        </p:nvGrpSpPr>
        <p:grpSpPr>
          <a:xfrm>
            <a:off x="-266052" y="4787070"/>
            <a:ext cx="4673887" cy="575515"/>
            <a:chOff x="0" y="0"/>
            <a:chExt cx="2461949" cy="303150"/>
          </a:xfrm>
        </p:grpSpPr>
        <p:sp>
          <p:nvSpPr>
            <p:cNvPr id="186" name="Google Shape;186;p3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3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"/>
          <p:cNvSpPr txBox="1"/>
          <p:nvPr/>
        </p:nvSpPr>
        <p:spPr>
          <a:xfrm>
            <a:off x="5779742" y="442350"/>
            <a:ext cx="2849850" cy="169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6232358" y="4475700"/>
            <a:ext cx="2397290" cy="34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6745705" y="4303763"/>
            <a:ext cx="1883907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2863788" y="1898825"/>
            <a:ext cx="4556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33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Workflow</a:t>
            </a:r>
            <a: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b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Machine Learning Project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3"/>
          <p:cNvGrpSpPr/>
          <p:nvPr/>
        </p:nvGrpSpPr>
        <p:grpSpPr>
          <a:xfrm>
            <a:off x="446299" y="283386"/>
            <a:ext cx="1468227" cy="328312"/>
            <a:chOff x="1962848" y="600547"/>
            <a:chExt cx="2936454" cy="656623"/>
          </a:xfrm>
        </p:grpSpPr>
        <p:sp>
          <p:nvSpPr>
            <p:cNvPr id="194" name="Google Shape;194;p3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4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02" name="Google Shape;202;p4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4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205" name="Google Shape;205;p4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4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7075" y="1528425"/>
            <a:ext cx="4106776" cy="23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4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214" name="Google Shape;214;p4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4"/>
          <p:cNvSpPr txBox="1"/>
          <p:nvPr/>
        </p:nvSpPr>
        <p:spPr>
          <a:xfrm>
            <a:off x="1134663" y="1398025"/>
            <a:ext cx="3609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1️⃣ </a:t>
            </a:r>
            <a:r>
              <a:rPr b="1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Collection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Mengumpulkan dan mengekstrak data dari berbagai sumber.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2️⃣ </a:t>
            </a:r>
            <a:r>
              <a:rPr b="1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Exploratory Data Analysis (EDA)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Menganalisis pola, anomali, dan hubungan antar variabel.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3️⃣ </a:t>
            </a:r>
            <a:r>
              <a:rPr b="1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Membersihkan, mengubah, dan menyiapkan data untuk model.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4️⃣ </a:t>
            </a:r>
            <a:r>
              <a:rPr b="1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Selection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Memilih algoritma dan hyperparameter terbaik.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5️⃣ </a:t>
            </a:r>
            <a:r>
              <a:rPr b="1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Evaluation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Mengukur performa model menggunakan metrik evaluasi.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6️⃣ </a:t>
            </a:r>
            <a:r>
              <a:rPr b="1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Deployment</a:t>
            </a:r>
            <a:b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Mengimplementasikan model ke dalam sistem produksi</a:t>
            </a:r>
            <a:endParaRPr b="0" i="0" sz="1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1134675" y="717600"/>
            <a:ext cx="512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33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Workflow</a:t>
            </a:r>
            <a:r>
              <a:rPr b="1" i="0" lang="id" sz="26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endParaRPr b="0" i="0" sz="2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536" y="1324837"/>
            <a:ext cx="6784924" cy="287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5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25" name="Google Shape;225;p5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5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228" name="Google Shape;228;p5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5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5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5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236" name="Google Shape;236;p5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5"/>
          <p:cNvSpPr txBox="1"/>
          <p:nvPr/>
        </p:nvSpPr>
        <p:spPr>
          <a:xfrm>
            <a:off x="1134663" y="1398025"/>
            <a:ext cx="3609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1134675" y="762450"/>
            <a:ext cx="512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Exploratory Data Analisys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9650" y="2683875"/>
            <a:ext cx="4097852" cy="195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6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47" name="Google Shape;247;p6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6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6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250" name="Google Shape;250;p6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6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6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6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6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6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258" name="Google Shape;258;p6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6"/>
          <p:cNvSpPr txBox="1"/>
          <p:nvPr/>
        </p:nvSpPr>
        <p:spPr>
          <a:xfrm>
            <a:off x="1134663" y="1398025"/>
            <a:ext cx="3609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p6"/>
          <p:cNvSpPr txBox="1"/>
          <p:nvPr/>
        </p:nvSpPr>
        <p:spPr>
          <a:xfrm>
            <a:off x="1134675" y="762450"/>
            <a:ext cx="512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Data Preprocessing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5123825" y="2499700"/>
            <a:ext cx="164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Fun Fact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1134663" y="1398025"/>
            <a:ext cx="36096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1️⃣ 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Cleaning</a:t>
            </a: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→ Menghapus/mengisi missing values, menangani duplikasi, outlier, dan standarisasi format data.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2️⃣ 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Transformation</a:t>
            </a: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→ Normalisasi, standarisasi, encoding kategori, dan ekstraksi fitur.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3️⃣ 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Reduction</a:t>
            </a: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→ Seleksi fitur, PCA, atau sampling untuk mengurangi dimensi data.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4️⃣ </a:t>
            </a: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Splitting</a:t>
            </a: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→ Membagi data menjadi training, validation, dan test set.</a:t>
            </a:r>
            <a:endParaRPr b="0" i="0" sz="1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7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0" name="Google Shape;2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6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7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72" name="Google Shape;272;p7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7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7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2863788" y="1898825"/>
            <a:ext cx="4556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33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Modeling</a:t>
            </a:r>
            <a:b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Machine Learning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2863788" y="2852947"/>
            <a:ext cx="4191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Jenis - Jenis Model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7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281" name="Google Shape;281;p7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5049" y="1523625"/>
            <a:ext cx="3670501" cy="24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8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290" name="Google Shape;290;p8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8"/>
          <p:cNvGrpSpPr/>
          <p:nvPr/>
        </p:nvGrpSpPr>
        <p:grpSpPr>
          <a:xfrm>
            <a:off x="8706729" y="4787070"/>
            <a:ext cx="693106" cy="575500"/>
            <a:chOff x="0" y="0"/>
            <a:chExt cx="365100" cy="303150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364985" cy="303027"/>
            </a:xfrm>
            <a:custGeom>
              <a:rect b="b" l="l" r="r" t="t"/>
              <a:pathLst>
                <a:path extrusionOk="0" h="303027" w="364985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"/>
          <p:cNvSpPr txBox="1"/>
          <p:nvPr/>
        </p:nvSpPr>
        <p:spPr>
          <a:xfrm>
            <a:off x="5779742" y="4904311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8"/>
          <p:cNvSpPr/>
          <p:nvPr/>
        </p:nvSpPr>
        <p:spPr>
          <a:xfrm rot="10800000">
            <a:off x="0" y="3691031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 flipH="1" rot="5400000">
            <a:off x="8060050" y="-12088"/>
            <a:ext cx="1071862" cy="1096039"/>
          </a:xfrm>
          <a:custGeom>
            <a:rect b="b" l="l" r="r" t="t"/>
            <a:pathLst>
              <a:path extrusionOk="0" h="2192078" w="2143723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8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 flipH="1">
            <a:off x="5439975" y="1071874"/>
            <a:ext cx="3266744" cy="4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8"/>
          <p:cNvGrpSpPr/>
          <p:nvPr/>
        </p:nvGrpSpPr>
        <p:grpSpPr>
          <a:xfrm>
            <a:off x="449799" y="294736"/>
            <a:ext cx="1468227" cy="328311"/>
            <a:chOff x="1962848" y="600547"/>
            <a:chExt cx="2936454" cy="656623"/>
          </a:xfrm>
        </p:grpSpPr>
        <p:sp>
          <p:nvSpPr>
            <p:cNvPr id="301" name="Google Shape;301;p8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8"/>
          <p:cNvSpPr txBox="1"/>
          <p:nvPr/>
        </p:nvSpPr>
        <p:spPr>
          <a:xfrm>
            <a:off x="1134675" y="762450"/>
            <a:ext cx="512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2500" u="none" cap="none" strike="noStrike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rPr>
              <a:t>Jenis - Jenis Learning</a:t>
            </a:r>
            <a:endParaRPr b="0" i="0" sz="2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1184850" y="1211125"/>
            <a:ext cx="3704400" cy="30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1️⃣ Supervised Learning</a:t>
            </a:r>
            <a:b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dilatih dengan data berlabel (input-output diketahui).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2️⃣ Unsupervised Learning</a:t>
            </a:r>
            <a:b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belajar dari data tanpa label untuk menemukan pola tersembunyi.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3️⃣ Semi-Supervised Learning</a:t>
            </a:r>
            <a:b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Kombinasi data berlabel dan tidak berlabel untuk meningkatkan akurasi model.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4️⃣ Reinforcement Learning</a:t>
            </a:r>
            <a:br>
              <a:rPr b="1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id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 belajar melalui trial and error dengan sistem reward dan punishment.</a:t>
            </a:r>
            <a:endParaRPr b="0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7BC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9"/>
          <p:cNvCxnSpPr/>
          <p:nvPr/>
        </p:nvCxnSpPr>
        <p:spPr>
          <a:xfrm>
            <a:off x="514350" y="406216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1" name="Google Shape;3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26" y="1662986"/>
            <a:ext cx="2467738" cy="3237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9"/>
          <p:cNvGrpSpPr/>
          <p:nvPr/>
        </p:nvGrpSpPr>
        <p:grpSpPr>
          <a:xfrm>
            <a:off x="-266052" y="4787070"/>
            <a:ext cx="4673764" cy="575500"/>
            <a:chOff x="0" y="0"/>
            <a:chExt cx="2461949" cy="303150"/>
          </a:xfrm>
        </p:grpSpPr>
        <p:sp>
          <p:nvSpPr>
            <p:cNvPr id="313" name="Google Shape;313;p9"/>
            <p:cNvSpPr/>
            <p:nvPr/>
          </p:nvSpPr>
          <p:spPr>
            <a:xfrm>
              <a:off x="0" y="0"/>
              <a:ext cx="2461949" cy="303027"/>
            </a:xfrm>
            <a:custGeom>
              <a:rect b="b" l="l" r="r" t="t"/>
              <a:pathLst>
                <a:path extrusionOk="0" h="303027" w="2461949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9"/>
          <p:cNvSpPr/>
          <p:nvPr/>
        </p:nvSpPr>
        <p:spPr>
          <a:xfrm>
            <a:off x="514350" y="4900607"/>
            <a:ext cx="3670501" cy="151408"/>
          </a:xfrm>
          <a:custGeom>
            <a:rect b="b" l="l" r="r" t="t"/>
            <a:pathLst>
              <a:path extrusionOk="0" h="302816" w="7341002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 txBox="1"/>
          <p:nvPr/>
        </p:nvSpPr>
        <p:spPr>
          <a:xfrm>
            <a:off x="5779742" y="442350"/>
            <a:ext cx="285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9"/>
          <p:cNvSpPr txBox="1"/>
          <p:nvPr/>
        </p:nvSpPr>
        <p:spPr>
          <a:xfrm>
            <a:off x="6232358" y="4475700"/>
            <a:ext cx="23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Departemen Teknik Informatika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8" name="Google Shape;318;p9"/>
          <p:cNvSpPr txBox="1"/>
          <p:nvPr/>
        </p:nvSpPr>
        <p:spPr>
          <a:xfrm>
            <a:off x="6745705" y="4303763"/>
            <a:ext cx="18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Lab KCV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9"/>
          <p:cNvSpPr txBox="1"/>
          <p:nvPr/>
        </p:nvSpPr>
        <p:spPr>
          <a:xfrm>
            <a:off x="2863801" y="1898825"/>
            <a:ext cx="4814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id" sz="33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Unsupervised Learning</a:t>
            </a:r>
            <a:br>
              <a:rPr b="1" i="0" lang="id" sz="26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9"/>
          <p:cNvGrpSpPr/>
          <p:nvPr/>
        </p:nvGrpSpPr>
        <p:grpSpPr>
          <a:xfrm>
            <a:off x="446299" y="283386"/>
            <a:ext cx="1468227" cy="328311"/>
            <a:chOff x="1962848" y="600547"/>
            <a:chExt cx="2936454" cy="656623"/>
          </a:xfrm>
        </p:grpSpPr>
        <p:sp>
          <p:nvSpPr>
            <p:cNvPr id="321" name="Google Shape;321;p9"/>
            <p:cNvSpPr/>
            <p:nvPr/>
          </p:nvSpPr>
          <p:spPr>
            <a:xfrm>
              <a:off x="1962848" y="676855"/>
              <a:ext cx="938524" cy="580315"/>
            </a:xfrm>
            <a:custGeom>
              <a:rect b="b" l="l" r="r" t="t"/>
              <a:pathLst>
                <a:path extrusionOk="0" h="773753" w="1251365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057977" y="700521"/>
              <a:ext cx="940176" cy="499469"/>
            </a:xfrm>
            <a:custGeom>
              <a:rect b="b" l="l" r="r" t="t"/>
              <a:pathLst>
                <a:path extrusionOk="0" h="665958" w="1253568">
                  <a:moveTo>
                    <a:pt x="0" y="0"/>
                  </a:moveTo>
                  <a:lnTo>
                    <a:pt x="1253569" y="0"/>
                  </a:lnTo>
                  <a:lnTo>
                    <a:pt x="1253569" y="665958"/>
                  </a:lnTo>
                  <a:lnTo>
                    <a:pt x="0" y="665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4244709" y="600547"/>
              <a:ext cx="654593" cy="654593"/>
            </a:xfrm>
            <a:custGeom>
              <a:rect b="b" l="l" r="r" t="t"/>
              <a:pathLst>
                <a:path extrusionOk="0" h="872790" w="87279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9"/>
          <p:cNvSpPr txBox="1"/>
          <p:nvPr/>
        </p:nvSpPr>
        <p:spPr>
          <a:xfrm>
            <a:off x="2863788" y="2459022"/>
            <a:ext cx="4191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Clustering Model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